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358" r:id="rId6"/>
    <p:sldId id="357" r:id="rId7"/>
    <p:sldId id="360" r:id="rId8"/>
    <p:sldId id="359" r:id="rId9"/>
    <p:sldId id="362" r:id="rId10"/>
    <p:sldId id="361" r:id="rId11"/>
    <p:sldId id="363" r:id="rId12"/>
    <p:sldId id="364" r:id="rId13"/>
    <p:sldId id="356" r:id="rId14"/>
  </p:sldIdLst>
  <p:sldSz cx="12192000" cy="6858000"/>
  <p:notesSz cx="6642100" cy="93218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5F67"/>
    <a:srgbClr val="000000"/>
    <a:srgbClr val="F7F7F7"/>
    <a:srgbClr val="FAFAFA"/>
    <a:srgbClr val="4C5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51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gendijk, Esther" userId="e2c25951-e701-46ba-afac-ebe7f111d50d" providerId="ADAL" clId="{5F3215A3-4957-47F2-9CF7-BF153465AC4E}"/>
    <pc:docChg chg="custSel modSld">
      <pc:chgData name="Lagendijk, Esther" userId="e2c25951-e701-46ba-afac-ebe7f111d50d" providerId="ADAL" clId="{5F3215A3-4957-47F2-9CF7-BF153465AC4E}" dt="2025-04-01T14:16:00.218" v="34" actId="255"/>
      <pc:docMkLst>
        <pc:docMk/>
      </pc:docMkLst>
      <pc:sldChg chg="modSp mod">
        <pc:chgData name="Lagendijk, Esther" userId="e2c25951-e701-46ba-afac-ebe7f111d50d" providerId="ADAL" clId="{5F3215A3-4957-47F2-9CF7-BF153465AC4E}" dt="2025-04-01T14:16:00.218" v="34" actId="255"/>
        <pc:sldMkLst>
          <pc:docMk/>
          <pc:sldMk cId="3420476878" sldId="363"/>
        </pc:sldMkLst>
        <pc:spChg chg="mod">
          <ac:chgData name="Lagendijk, Esther" userId="e2c25951-e701-46ba-afac-ebe7f111d50d" providerId="ADAL" clId="{5F3215A3-4957-47F2-9CF7-BF153465AC4E}" dt="2025-04-01T14:15:40.896" v="30" actId="1076"/>
          <ac:spMkLst>
            <pc:docMk/>
            <pc:sldMk cId="3420476878" sldId="363"/>
            <ac:spMk id="2" creationId="{7D321540-0ACA-DFA4-A3EF-714EB3694EEC}"/>
          </ac:spMkLst>
        </pc:spChg>
        <pc:spChg chg="mod">
          <ac:chgData name="Lagendijk, Esther" userId="e2c25951-e701-46ba-afac-ebe7f111d50d" providerId="ADAL" clId="{5F3215A3-4957-47F2-9CF7-BF153465AC4E}" dt="2025-04-01T14:16:00.218" v="34" actId="255"/>
          <ac:spMkLst>
            <pc:docMk/>
            <pc:sldMk cId="3420476878" sldId="363"/>
            <ac:spMk id="3" creationId="{03E1C2ED-A7C7-F753-87CB-2A065940EF6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81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2375" y="0"/>
            <a:ext cx="28781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E0113-FB02-41F4-8C3E-36CA95A7179F}" type="datetimeFigureOut">
              <a:rPr lang="nl-NL" smtClean="0"/>
              <a:t>1-4-2025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1165225"/>
            <a:ext cx="5591175" cy="31464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3575" y="4486275"/>
            <a:ext cx="5314950" cy="36703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55075"/>
            <a:ext cx="28781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2375" y="8855075"/>
            <a:ext cx="28781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944EC-334E-40F0-A2E0-D11387BB7E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055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0921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0532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6618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5900" indent="-21590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7723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902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6005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6379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6F2D408E-DB13-41EA-AC71-5DF9232559C7}"/>
              </a:ext>
            </a:extLst>
          </p:cNvPr>
          <p:cNvSpPr/>
          <p:nvPr userDrawn="1"/>
        </p:nvSpPr>
        <p:spPr>
          <a:xfrm>
            <a:off x="1" y="482063"/>
            <a:ext cx="12192000" cy="6375938"/>
          </a:xfrm>
          <a:custGeom>
            <a:avLst/>
            <a:gdLst>
              <a:gd name="connsiteX0" fmla="*/ 12192000 w 12192000"/>
              <a:gd name="connsiteY0" fmla="*/ 0 h 6375938"/>
              <a:gd name="connsiteX1" fmla="*/ 12192000 w 12192000"/>
              <a:gd name="connsiteY1" fmla="*/ 6375938 h 6375938"/>
              <a:gd name="connsiteX2" fmla="*/ 0 w 12192000"/>
              <a:gd name="connsiteY2" fmla="*/ 6375938 h 6375938"/>
              <a:gd name="connsiteX3" fmla="*/ 0 w 12192000"/>
              <a:gd name="connsiteY3" fmla="*/ 3476645 h 6375938"/>
              <a:gd name="connsiteX4" fmla="*/ 663660 w 12192000"/>
              <a:gd name="connsiteY4" fmla="*/ 3146848 h 6375938"/>
              <a:gd name="connsiteX5" fmla="*/ 11649152 w 12192000"/>
              <a:gd name="connsiteY5" fmla="*/ 48205 h 637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375938">
                <a:moveTo>
                  <a:pt x="12192000" y="0"/>
                </a:moveTo>
                <a:lnTo>
                  <a:pt x="12192000" y="6375938"/>
                </a:lnTo>
                <a:lnTo>
                  <a:pt x="0" y="6375938"/>
                </a:lnTo>
                <a:lnTo>
                  <a:pt x="0" y="3476645"/>
                </a:lnTo>
                <a:lnTo>
                  <a:pt x="663660" y="3146848"/>
                </a:lnTo>
                <a:cubicBezTo>
                  <a:pt x="4046138" y="1517004"/>
                  <a:pt x="7747670" y="444422"/>
                  <a:pt x="11649152" y="4820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57738" y="3014869"/>
            <a:ext cx="9180000" cy="1669773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voor titel van de presentatie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457738" y="5140187"/>
            <a:ext cx="9180000" cy="37934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voor ondertitel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42A9D0DB-4E02-4661-A0F2-E39F0523AA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2126" y="6156876"/>
            <a:ext cx="3763962" cy="357187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 | www.deventer.nl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313B300-9DA8-4BC7-A43E-271861E0F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126" y="534292"/>
            <a:ext cx="1728000" cy="52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0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3FD1A6E-047E-49DB-A498-E8848979FA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40980" y="4192283"/>
            <a:ext cx="7128000" cy="1669773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voor titel van de presentatie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540980" y="3597634"/>
            <a:ext cx="7128000" cy="37934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42A9D0DB-4E02-4661-A0F2-E39F0523AA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08863" y="854851"/>
            <a:ext cx="3749127" cy="357187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datum | www.deventer.nl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26B8645-965E-4C59-A3D0-243DB5ACCB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126" y="534292"/>
            <a:ext cx="1728000" cy="52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60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329CC90F-7E04-407D-A0A2-5A3C1DBC30EA}"/>
              </a:ext>
            </a:extLst>
          </p:cNvPr>
          <p:cNvSpPr/>
          <p:nvPr userDrawn="1"/>
        </p:nvSpPr>
        <p:spPr>
          <a:xfrm>
            <a:off x="1" y="1432549"/>
            <a:ext cx="12192000" cy="5425453"/>
          </a:xfrm>
          <a:custGeom>
            <a:avLst/>
            <a:gdLst>
              <a:gd name="connsiteX0" fmla="*/ 12192000 w 12192000"/>
              <a:gd name="connsiteY0" fmla="*/ 0 h 5425453"/>
              <a:gd name="connsiteX1" fmla="*/ 12192000 w 12192000"/>
              <a:gd name="connsiteY1" fmla="*/ 5425453 h 5425453"/>
              <a:gd name="connsiteX2" fmla="*/ 0 w 12192000"/>
              <a:gd name="connsiteY2" fmla="*/ 5425453 h 5425453"/>
              <a:gd name="connsiteX3" fmla="*/ 0 w 12192000"/>
              <a:gd name="connsiteY3" fmla="*/ 3476645 h 5425453"/>
              <a:gd name="connsiteX4" fmla="*/ 663660 w 12192000"/>
              <a:gd name="connsiteY4" fmla="*/ 3146848 h 5425453"/>
              <a:gd name="connsiteX5" fmla="*/ 11649152 w 12192000"/>
              <a:gd name="connsiteY5" fmla="*/ 48205 h 542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425453">
                <a:moveTo>
                  <a:pt x="12192000" y="0"/>
                </a:moveTo>
                <a:lnTo>
                  <a:pt x="12192000" y="5425453"/>
                </a:lnTo>
                <a:lnTo>
                  <a:pt x="0" y="5425453"/>
                </a:lnTo>
                <a:lnTo>
                  <a:pt x="0" y="3476645"/>
                </a:lnTo>
                <a:lnTo>
                  <a:pt x="663660" y="3146848"/>
                </a:lnTo>
                <a:cubicBezTo>
                  <a:pt x="4046138" y="1517004"/>
                  <a:pt x="7747670" y="444422"/>
                  <a:pt x="11649152" y="4820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243A884-3A4F-4DEE-9A0C-2D7EAD7BBCD9}"/>
              </a:ext>
            </a:extLst>
          </p:cNvPr>
          <p:cNvSpPr/>
          <p:nvPr userDrawn="1"/>
        </p:nvSpPr>
        <p:spPr>
          <a:xfrm>
            <a:off x="514800" y="0"/>
            <a:ext cx="11160000" cy="63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 van dia over </a:t>
            </a:r>
            <a:r>
              <a:rPr lang="nl-NL" sz="3600" b="1">
                <a:solidFill>
                  <a:srgbClr val="0076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één regel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nl-NL"/>
              <a:t>Klik om een tekst toe te voegen. Eventueel kun je de opsommingstekens uitzetten.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C581635-9831-4539-8FB9-BC7BF880B0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126" y="534292"/>
            <a:ext cx="1728000" cy="52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8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172EC5C0-8226-45DC-8992-C83CDD9E348D}"/>
              </a:ext>
            </a:extLst>
          </p:cNvPr>
          <p:cNvSpPr/>
          <p:nvPr userDrawn="1"/>
        </p:nvSpPr>
        <p:spPr>
          <a:xfrm>
            <a:off x="1" y="1432549"/>
            <a:ext cx="12192000" cy="5425453"/>
          </a:xfrm>
          <a:custGeom>
            <a:avLst/>
            <a:gdLst>
              <a:gd name="connsiteX0" fmla="*/ 12192000 w 12192000"/>
              <a:gd name="connsiteY0" fmla="*/ 0 h 5425453"/>
              <a:gd name="connsiteX1" fmla="*/ 12192000 w 12192000"/>
              <a:gd name="connsiteY1" fmla="*/ 5425453 h 5425453"/>
              <a:gd name="connsiteX2" fmla="*/ 0 w 12192000"/>
              <a:gd name="connsiteY2" fmla="*/ 5425453 h 5425453"/>
              <a:gd name="connsiteX3" fmla="*/ 0 w 12192000"/>
              <a:gd name="connsiteY3" fmla="*/ 3476645 h 5425453"/>
              <a:gd name="connsiteX4" fmla="*/ 663660 w 12192000"/>
              <a:gd name="connsiteY4" fmla="*/ 3146848 h 5425453"/>
              <a:gd name="connsiteX5" fmla="*/ 11649152 w 12192000"/>
              <a:gd name="connsiteY5" fmla="*/ 48205 h 542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425453">
                <a:moveTo>
                  <a:pt x="12192000" y="0"/>
                </a:moveTo>
                <a:lnTo>
                  <a:pt x="12192000" y="5425453"/>
                </a:lnTo>
                <a:lnTo>
                  <a:pt x="0" y="5425453"/>
                </a:lnTo>
                <a:lnTo>
                  <a:pt x="0" y="3476645"/>
                </a:lnTo>
                <a:lnTo>
                  <a:pt x="663660" y="3146848"/>
                </a:lnTo>
                <a:cubicBezTo>
                  <a:pt x="4046138" y="1517004"/>
                  <a:pt x="7747670" y="444422"/>
                  <a:pt x="11649152" y="4820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2633E80-5196-4F3F-AEF0-672099139738}"/>
              </a:ext>
            </a:extLst>
          </p:cNvPr>
          <p:cNvSpPr/>
          <p:nvPr userDrawn="1"/>
        </p:nvSpPr>
        <p:spPr>
          <a:xfrm>
            <a:off x="514800" y="0"/>
            <a:ext cx="11160000" cy="63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1E67863-F776-4166-AFAF-AD965612E0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126" y="534292"/>
            <a:ext cx="1728000" cy="52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99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CCC27676-6EF8-47F7-BEB1-05C368629CAE}"/>
              </a:ext>
            </a:extLst>
          </p:cNvPr>
          <p:cNvSpPr/>
          <p:nvPr userDrawn="1"/>
        </p:nvSpPr>
        <p:spPr>
          <a:xfrm>
            <a:off x="1" y="482063"/>
            <a:ext cx="12192000" cy="6375938"/>
          </a:xfrm>
          <a:custGeom>
            <a:avLst/>
            <a:gdLst>
              <a:gd name="connsiteX0" fmla="*/ 12192000 w 12192000"/>
              <a:gd name="connsiteY0" fmla="*/ 0 h 6375938"/>
              <a:gd name="connsiteX1" fmla="*/ 12192000 w 12192000"/>
              <a:gd name="connsiteY1" fmla="*/ 6375938 h 6375938"/>
              <a:gd name="connsiteX2" fmla="*/ 0 w 12192000"/>
              <a:gd name="connsiteY2" fmla="*/ 6375938 h 6375938"/>
              <a:gd name="connsiteX3" fmla="*/ 0 w 12192000"/>
              <a:gd name="connsiteY3" fmla="*/ 3476645 h 6375938"/>
              <a:gd name="connsiteX4" fmla="*/ 663660 w 12192000"/>
              <a:gd name="connsiteY4" fmla="*/ 3146848 h 6375938"/>
              <a:gd name="connsiteX5" fmla="*/ 11649152 w 12192000"/>
              <a:gd name="connsiteY5" fmla="*/ 48205 h 637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375938">
                <a:moveTo>
                  <a:pt x="12192000" y="0"/>
                </a:moveTo>
                <a:lnTo>
                  <a:pt x="12192000" y="6375938"/>
                </a:lnTo>
                <a:lnTo>
                  <a:pt x="0" y="6375938"/>
                </a:lnTo>
                <a:lnTo>
                  <a:pt x="0" y="3476645"/>
                </a:lnTo>
                <a:lnTo>
                  <a:pt x="663660" y="3146848"/>
                </a:lnTo>
                <a:cubicBezTo>
                  <a:pt x="4046138" y="1517004"/>
                  <a:pt x="7747670" y="444422"/>
                  <a:pt x="11649152" y="4820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57738" y="3014869"/>
            <a:ext cx="9180000" cy="1669773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Afsluiting en bedanken voor de aandacht.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457738" y="5140187"/>
            <a:ext cx="9180000" cy="37934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EVENTUELE AANVULLING OF VERVOLGACTIE OMSCHRIJVEN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42A9D0DB-4E02-4661-A0F2-E39F0523AA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2126" y="6156876"/>
            <a:ext cx="3763962" cy="357187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 | www.deventer.nl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F6C39C-742D-47BC-BA15-9F9B5CF88E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126" y="534292"/>
            <a:ext cx="1728000" cy="52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80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C4B58B-8FFB-4538-8288-E34113D9B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ED6713E-8345-4519-8544-D20C87046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3D4B45-ED01-4C33-A43F-C771C4883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47BCD-AEDB-4E3E-980D-30975002DF2C}" type="datetimeFigureOut">
              <a:rPr lang="nl-NL" smtClean="0"/>
              <a:t>1-4-2025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C2315C-CEDE-4BD6-A34E-5D5002A72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3449E1-B0FC-4F6C-A317-52E49B8A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2D8B-2DB9-4BF8-A446-5D0BA832D6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905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tekst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</p:spPr>
        <p:txBody>
          <a:bodyPr lIns="91424" tIns="91424" rIns="91424" bIns="91424" anchor="t"/>
          <a:lstStyle/>
          <a:p>
            <a:r>
              <a:t>Titeltekst</a:t>
            </a:r>
          </a:p>
        </p:txBody>
      </p:sp>
      <p:sp>
        <p:nvSpPr>
          <p:cNvPr id="9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</p:spPr>
        <p:txBody>
          <a:bodyPr lIns="91424" tIns="91424" rIns="91424" bIns="91424"/>
          <a:lstStyle>
            <a:lvl1pPr marL="609585" indent="-457189">
              <a:spcBef>
                <a:spcPts val="0"/>
              </a:spcBef>
              <a:buSzPts val="2100"/>
              <a:buChar char="●"/>
            </a:lvl1pPr>
            <a:lvl2pPr marL="1289722" indent="-493876">
              <a:spcBef>
                <a:spcPts val="0"/>
              </a:spcBef>
              <a:buSzPts val="2100"/>
              <a:buChar char="○"/>
            </a:lvl2pPr>
            <a:lvl3pPr marL="1998083" indent="-592652">
              <a:spcBef>
                <a:spcPts val="0"/>
              </a:spcBef>
              <a:buSzPts val="2100"/>
              <a:buChar char="■"/>
            </a:lvl3pPr>
            <a:lvl4pPr marL="2698845" indent="-683828">
              <a:spcBef>
                <a:spcPts val="0"/>
              </a:spcBef>
              <a:buSzPts val="2100"/>
              <a:buChar char="●"/>
            </a:lvl4pPr>
            <a:lvl5pPr marL="3308429" indent="-683828">
              <a:spcBef>
                <a:spcPts val="0"/>
              </a:spcBef>
              <a:buSzPts val="2100"/>
              <a:buChar char="○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9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607635" y="6273455"/>
            <a:ext cx="420576" cy="413135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382749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413259" y="1782699"/>
            <a:ext cx="8802000" cy="5932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13259" y="2765323"/>
            <a:ext cx="8802000" cy="29791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 om een tekst toe te voegen. Zie de pagina met tips voor het kiezen van een andere tekstopmaak. 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4" name="Rechthoek 23"/>
          <p:cNvSpPr/>
          <p:nvPr userDrawn="1"/>
        </p:nvSpPr>
        <p:spPr>
          <a:xfrm>
            <a:off x="10507200" y="-352043"/>
            <a:ext cx="121040" cy="2476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/>
          <p:cNvSpPr/>
          <p:nvPr userDrawn="1"/>
        </p:nvSpPr>
        <p:spPr>
          <a:xfrm>
            <a:off x="10680951" y="-352043"/>
            <a:ext cx="121040" cy="247650"/>
          </a:xfrm>
          <a:prstGeom prst="rect">
            <a:avLst/>
          </a:prstGeom>
          <a:solidFill>
            <a:schemeClr val="tx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 25"/>
          <p:cNvSpPr/>
          <p:nvPr userDrawn="1"/>
        </p:nvSpPr>
        <p:spPr>
          <a:xfrm>
            <a:off x="11028453" y="-352043"/>
            <a:ext cx="121040" cy="247650"/>
          </a:xfrm>
          <a:prstGeom prst="rect">
            <a:avLst/>
          </a:prstGeom>
          <a:solidFill>
            <a:schemeClr val="tx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 26"/>
          <p:cNvSpPr/>
          <p:nvPr userDrawn="1"/>
        </p:nvSpPr>
        <p:spPr>
          <a:xfrm>
            <a:off x="11549706" y="-352043"/>
            <a:ext cx="121040" cy="247650"/>
          </a:xfrm>
          <a:prstGeom prst="rect">
            <a:avLst/>
          </a:prstGeom>
          <a:solidFill>
            <a:schemeClr val="accent3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 27"/>
          <p:cNvSpPr/>
          <p:nvPr userDrawn="1"/>
        </p:nvSpPr>
        <p:spPr>
          <a:xfrm>
            <a:off x="11723457" y="-352043"/>
            <a:ext cx="121040" cy="247650"/>
          </a:xfrm>
          <a:prstGeom prst="rect">
            <a:avLst/>
          </a:prstGeom>
          <a:solidFill>
            <a:schemeClr val="accent4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hthoek 28"/>
          <p:cNvSpPr/>
          <p:nvPr userDrawn="1"/>
        </p:nvSpPr>
        <p:spPr>
          <a:xfrm>
            <a:off x="12070960" y="-352043"/>
            <a:ext cx="121040" cy="247650"/>
          </a:xfrm>
          <a:prstGeom prst="rect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 userDrawn="1"/>
        </p:nvSpPr>
        <p:spPr>
          <a:xfrm>
            <a:off x="11897208" y="-352043"/>
            <a:ext cx="121040" cy="247650"/>
          </a:xfrm>
          <a:prstGeom prst="rect">
            <a:avLst/>
          </a:prstGeom>
          <a:solidFill>
            <a:schemeClr val="accent5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hthoek 30"/>
          <p:cNvSpPr/>
          <p:nvPr userDrawn="1"/>
        </p:nvSpPr>
        <p:spPr>
          <a:xfrm>
            <a:off x="10854702" y="-352043"/>
            <a:ext cx="121040" cy="247650"/>
          </a:xfrm>
          <a:prstGeom prst="rect">
            <a:avLst/>
          </a:prstGeom>
          <a:solidFill>
            <a:schemeClr val="bg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Rechthoek 31"/>
          <p:cNvSpPr/>
          <p:nvPr userDrawn="1"/>
        </p:nvSpPr>
        <p:spPr>
          <a:xfrm>
            <a:off x="11202204" y="-352043"/>
            <a:ext cx="121040" cy="247650"/>
          </a:xfrm>
          <a:prstGeom prst="rect">
            <a:avLst/>
          </a:prstGeom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Rechthoek 32"/>
          <p:cNvSpPr/>
          <p:nvPr userDrawn="1"/>
        </p:nvSpPr>
        <p:spPr>
          <a:xfrm>
            <a:off x="11375955" y="-352043"/>
            <a:ext cx="121040" cy="247650"/>
          </a:xfrm>
          <a:prstGeom prst="rect">
            <a:avLst/>
          </a:prstGeom>
          <a:solidFill>
            <a:schemeClr val="accent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170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3" r:id="rId4"/>
    <p:sldLayoutId id="2147483664" r:id="rId5"/>
    <p:sldLayoutId id="2147483665" r:id="rId6"/>
    <p:sldLayoutId id="214748366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e.lagendijk@deventer.n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hyperlink" Target="mailto:m.dufour@deventer.n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oranjekwartierdeventer/?locale=nl_N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schalkhaarhelptelkaar.nl/" TargetMode="External"/><Relationship Id="rId4" Type="http://schemas.openxmlformats.org/officeDocument/2006/relationships/hyperlink" Target="https://www.worpseweelde.nl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EBC43A-074F-48FD-AAF2-92FA0050B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0126" y="4219571"/>
            <a:ext cx="7817496" cy="1669773"/>
          </a:xfrm>
        </p:spPr>
        <p:txBody>
          <a:bodyPr/>
          <a:lstStyle/>
          <a:p>
            <a:r>
              <a:rPr lang="nl-NL" sz="4000">
                <a:cs typeface="Arial"/>
              </a:rPr>
              <a:t>Workshop: Zelf doen! </a:t>
            </a:r>
            <a:br>
              <a:rPr lang="nl-NL" sz="4000">
                <a:cs typeface="Arial"/>
              </a:rPr>
            </a:br>
            <a:r>
              <a:rPr lang="nl-NL" sz="4000">
                <a:cs typeface="Arial"/>
              </a:rPr>
              <a:t>De </a:t>
            </a:r>
            <a:r>
              <a:rPr lang="nl-NL" sz="4000" err="1">
                <a:cs typeface="Arial"/>
              </a:rPr>
              <a:t>WijDeventer</a:t>
            </a:r>
            <a:r>
              <a:rPr lang="nl-NL" sz="4000">
                <a:cs typeface="Arial"/>
              </a:rPr>
              <a:t> aanpak</a:t>
            </a:r>
            <a:br>
              <a:rPr lang="nl-NL" sz="4000">
                <a:cs typeface="Arial"/>
              </a:rPr>
            </a:br>
            <a:endParaRPr lang="nl-NL" sz="4000">
              <a:cs typeface="Arial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762E28-1799-4CD9-A962-43F4994F4D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>
                <a:cs typeface="Arial"/>
              </a:rPr>
              <a:t>27 maart 2025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9778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e Ondernemer | Winkelier van het Jaar: consument stemt massaal op de…">
            <a:extLst>
              <a:ext uri="{FF2B5EF4-FFF2-40B4-BE49-F238E27FC236}">
                <a16:creationId xmlns:a16="http://schemas.microsoft.com/office/drawing/2014/main" id="{3A35581B-3D0D-406B-A968-E19FDFEF3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0" y="1366197"/>
            <a:ext cx="5791200" cy="320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8968363-614C-4582-A9FF-A707EE0EB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2" y="4530848"/>
            <a:ext cx="9180000" cy="1669773"/>
          </a:xfrm>
        </p:spPr>
        <p:txBody>
          <a:bodyPr/>
          <a:lstStyle/>
          <a:p>
            <a:br>
              <a:rPr lang="nl-NL"/>
            </a:br>
            <a:r>
              <a:rPr lang="nl-NL"/>
              <a:t>Vragen?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109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7214A-BE9C-4CAC-B2D9-5505E0C80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619" y="3194939"/>
            <a:ext cx="8802000" cy="593252"/>
          </a:xfrm>
        </p:spPr>
        <p:txBody>
          <a:bodyPr/>
          <a:lstStyle/>
          <a:p>
            <a:r>
              <a:rPr lang="en-US">
                <a:cs typeface="Arial"/>
              </a:rPr>
              <a:t>Welkom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BD1A5-28F6-D77E-2227-592F44353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7059" y="3984523"/>
            <a:ext cx="8802000" cy="2979174"/>
          </a:xfrm>
        </p:spPr>
        <p:txBody>
          <a:bodyPr vert="horz" lIns="0" tIns="0" rIns="0" bIns="0" rtlCol="0" anchor="t">
            <a:noAutofit/>
          </a:bodyPr>
          <a:lstStyle/>
          <a:p>
            <a:pPr marL="215900" indent="-215900"/>
            <a:r>
              <a:rPr lang="en-US" sz="2400" dirty="0">
                <a:cs typeface="Arial"/>
              </a:rPr>
              <a:t>Esther Lagendijk – </a:t>
            </a:r>
            <a:r>
              <a:rPr lang="en-US" sz="2400" dirty="0" err="1">
                <a:cs typeface="Arial"/>
              </a:rPr>
              <a:t>Wijkmanager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Keizerslanden</a:t>
            </a:r>
            <a:r>
              <a:rPr lang="en-US" sz="2400" dirty="0">
                <a:cs typeface="Arial"/>
              </a:rPr>
              <a:t>, email: </a:t>
            </a:r>
            <a:r>
              <a:rPr lang="en-US" sz="2400" dirty="0">
                <a:cs typeface="Arial"/>
                <a:hlinkClick r:id="rId3"/>
              </a:rPr>
              <a:t>e.lagendijk@deventer.nl</a:t>
            </a:r>
            <a:r>
              <a:rPr lang="en-US" sz="2400" dirty="0">
                <a:cs typeface="Arial"/>
              </a:rPr>
              <a:t> tel. 06 51578277</a:t>
            </a:r>
          </a:p>
          <a:p>
            <a:pPr marL="215900" indent="-215900"/>
            <a:r>
              <a:rPr lang="en-US" sz="2400" dirty="0">
                <a:cs typeface="Arial"/>
              </a:rPr>
              <a:t>Marieke Dufour – </a:t>
            </a:r>
            <a:r>
              <a:rPr lang="en-US" sz="2400" dirty="0" err="1">
                <a:cs typeface="Arial"/>
              </a:rPr>
              <a:t>Wijkmanager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Binnenstad</a:t>
            </a:r>
            <a:r>
              <a:rPr lang="en-US" sz="2400" dirty="0">
                <a:cs typeface="Arial"/>
              </a:rPr>
              <a:t> en De Hoven. email: </a:t>
            </a:r>
            <a:r>
              <a:rPr lang="en-US" sz="2400" dirty="0">
                <a:cs typeface="Arial"/>
                <a:hlinkClick r:id="rId4"/>
              </a:rPr>
              <a:t>m.dufour@deventer.nl</a:t>
            </a:r>
            <a:r>
              <a:rPr lang="en-US" sz="2400" dirty="0">
                <a:cs typeface="Arial"/>
              </a:rPr>
              <a:t>, tel. 06 29766856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5BD7A-F924-2A4D-A267-ABFD3F076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283" y="502920"/>
            <a:ext cx="3997434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04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C6EA9-C8DD-FC19-4648-A804B26F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Programma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01490-DD53-BF40-7BB9-A6B4EDFCB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3259" y="2620180"/>
            <a:ext cx="8802000" cy="2979174"/>
          </a:xfrm>
        </p:spPr>
        <p:txBody>
          <a:bodyPr vert="horz" lIns="0" tIns="0" rIns="0" bIns="0" rtlCol="0" anchor="t">
            <a:noAutofit/>
          </a:bodyPr>
          <a:lstStyle/>
          <a:p>
            <a:pPr marL="215900" indent="-215900"/>
            <a:r>
              <a:rPr lang="en-US" sz="2400" dirty="0">
                <a:cs typeface="Arial"/>
              </a:rPr>
              <a:t>Welkom</a:t>
            </a:r>
          </a:p>
          <a:p>
            <a:pPr marL="215900" indent="-215900"/>
            <a:r>
              <a:rPr lang="en-US" sz="2400" dirty="0" err="1">
                <a:cs typeface="Arial"/>
              </a:rPr>
              <a:t>Achtergrond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WijDeventer</a:t>
            </a:r>
            <a:endParaRPr lang="en-US" sz="2400" dirty="0">
              <a:cs typeface="Arial"/>
            </a:endParaRPr>
          </a:p>
          <a:p>
            <a:pPr marL="215900" indent="-215900"/>
            <a:r>
              <a:rPr lang="en-US" sz="2400" dirty="0" err="1">
                <a:cs typeface="Arial"/>
              </a:rPr>
              <a:t>Aanpak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WijDeventer</a:t>
            </a:r>
            <a:endParaRPr lang="en-US" sz="2400" dirty="0">
              <a:cs typeface="Arial"/>
            </a:endParaRPr>
          </a:p>
          <a:p>
            <a:pPr marL="215900" indent="-215900"/>
            <a:r>
              <a:rPr lang="en-US" sz="2400" dirty="0" err="1">
                <a:cs typeface="Arial"/>
              </a:rPr>
              <a:t>Samenwerken</a:t>
            </a:r>
            <a:r>
              <a:rPr lang="en-US" sz="2400" dirty="0">
                <a:cs typeface="Arial"/>
              </a:rPr>
              <a:t> in de </a:t>
            </a:r>
            <a:r>
              <a:rPr lang="en-US" sz="2400" dirty="0" err="1">
                <a:cs typeface="Arial"/>
              </a:rPr>
              <a:t>wijk</a:t>
            </a:r>
            <a:endParaRPr lang="en-US" sz="2400" dirty="0">
              <a:cs typeface="Arial"/>
            </a:endParaRPr>
          </a:p>
          <a:p>
            <a:pPr marL="215900" indent="-215900"/>
            <a:r>
              <a:rPr lang="en-US" sz="2400" dirty="0">
                <a:cs typeface="Arial"/>
              </a:rPr>
              <a:t>Wat </a:t>
            </a:r>
            <a:r>
              <a:rPr lang="en-US" sz="2400" err="1">
                <a:cs typeface="Arial"/>
              </a:rPr>
              <a:t>levert</a:t>
            </a:r>
            <a:r>
              <a:rPr lang="en-US" sz="2400" dirty="0">
                <a:cs typeface="Arial"/>
              </a:rPr>
              <a:t> het op</a:t>
            </a:r>
          </a:p>
          <a:p>
            <a:pPr marL="215900" indent="-215900"/>
            <a:r>
              <a:rPr lang="en-US" sz="2400" dirty="0" err="1">
                <a:cs typeface="Arial"/>
              </a:rPr>
              <a:t>Voorbeelden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krachtige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bewonersnetwerken</a:t>
            </a:r>
            <a:endParaRPr lang="en-US" sz="2400" dirty="0">
              <a:cs typeface="Arial"/>
            </a:endParaRPr>
          </a:p>
          <a:p>
            <a:pPr marL="215900" indent="-215900"/>
            <a:r>
              <a:rPr lang="en-US" sz="2400" dirty="0">
                <a:cs typeface="Arial"/>
              </a:rPr>
              <a:t>In </a:t>
            </a:r>
            <a:r>
              <a:rPr lang="en-US" sz="2400" dirty="0" err="1">
                <a:cs typeface="Arial"/>
              </a:rPr>
              <a:t>gesprek</a:t>
            </a:r>
            <a:r>
              <a:rPr lang="en-US" sz="2400" dirty="0">
                <a:cs typeface="Arial"/>
              </a:rPr>
              <a:t> met </a:t>
            </a:r>
            <a:r>
              <a:rPr lang="en-US" sz="2400" dirty="0" err="1">
                <a:cs typeface="Arial"/>
              </a:rPr>
              <a:t>elkaar</a:t>
            </a:r>
            <a:endParaRPr lang="en-US" sz="2400" dirty="0">
              <a:cs typeface="Arial"/>
            </a:endParaRPr>
          </a:p>
          <a:p>
            <a:pPr marL="215900" indent="-215900"/>
            <a:r>
              <a:rPr lang="en-US" sz="2400" dirty="0" err="1">
                <a:cs typeface="Arial"/>
              </a:rPr>
              <a:t>Afronding</a:t>
            </a:r>
            <a:endParaRPr lang="en-US" sz="2400" dirty="0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marL="215900" indent="-215900"/>
            <a:endParaRPr lang="en-US">
              <a:cs typeface="Arial"/>
            </a:endParaRPr>
          </a:p>
          <a:p>
            <a:pPr marL="215900" indent="-215900"/>
            <a:endParaRPr lang="en-US">
              <a:cs typeface="Arial"/>
            </a:endParaRPr>
          </a:p>
          <a:p>
            <a:pPr marL="215900" indent="-215900"/>
            <a:endParaRPr lang="en-US">
              <a:cs typeface="Arial"/>
            </a:endParaRPr>
          </a:p>
          <a:p>
            <a:pPr marL="215900" indent="-215900"/>
            <a:endParaRPr lang="en-US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F597A6-A37E-6C57-82A4-126670B2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160" y="-91440"/>
            <a:ext cx="5430520" cy="542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80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03F5-9FA0-43E1-CC5D-E71F3164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Achtergrond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WijDeventer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A9DF5-4775-783E-0CFE-143AB1870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15900" indent="-215900"/>
            <a:r>
              <a:rPr lang="en-US" err="1">
                <a:cs typeface="Arial"/>
              </a:rPr>
              <a:t>Participatie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hoort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bij</a:t>
            </a:r>
            <a:r>
              <a:rPr lang="en-US">
                <a:cs typeface="Arial"/>
              </a:rPr>
              <a:t> Deventer, het past </a:t>
            </a:r>
            <a:r>
              <a:rPr lang="en-US" err="1">
                <a:cs typeface="Arial"/>
              </a:rPr>
              <a:t>bij</a:t>
            </a:r>
            <a:r>
              <a:rPr lang="en-US">
                <a:cs typeface="Arial"/>
              </a:rPr>
              <a:t> het DNA van de </a:t>
            </a:r>
            <a:r>
              <a:rPr lang="en-US" err="1">
                <a:cs typeface="Arial"/>
              </a:rPr>
              <a:t>stad</a:t>
            </a:r>
            <a:endParaRPr lang="en-US">
              <a:cs typeface="Arial"/>
            </a:endParaRPr>
          </a:p>
          <a:p>
            <a:pPr marL="215900" indent="-215900"/>
            <a:r>
              <a:rPr lang="en-US" err="1">
                <a:cs typeface="Arial"/>
              </a:rPr>
              <a:t>Ontstaan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Wijkaanpak</a:t>
            </a:r>
            <a:r>
              <a:rPr lang="en-US">
                <a:cs typeface="Arial"/>
              </a:rPr>
              <a:t> 1992</a:t>
            </a:r>
          </a:p>
          <a:p>
            <a:pPr marL="215900" indent="-215900"/>
            <a:r>
              <a:rPr lang="en-US" err="1">
                <a:cs typeface="Arial"/>
              </a:rPr>
              <a:t>Vanaf</a:t>
            </a:r>
            <a:r>
              <a:rPr lang="en-US">
                <a:cs typeface="Arial"/>
              </a:rPr>
              <a:t> 2003 </a:t>
            </a:r>
            <a:r>
              <a:rPr lang="en-US" err="1">
                <a:cs typeface="Arial"/>
              </a:rPr>
              <a:t>WijDeventer</a:t>
            </a:r>
            <a:endParaRPr lang="en-US">
              <a:cs typeface="Arial"/>
            </a:endParaRPr>
          </a:p>
          <a:p>
            <a:pPr marL="215900" indent="-215900"/>
            <a:r>
              <a:rPr lang="en-US" err="1">
                <a:cs typeface="Arial"/>
              </a:rPr>
              <a:t>Bestuursakkoord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Dichtbij</a:t>
            </a:r>
            <a:r>
              <a:rPr lang="en-US">
                <a:cs typeface="Arial"/>
              </a:rPr>
              <a:t>, </a:t>
            </a:r>
            <a:r>
              <a:rPr lang="en-US" err="1">
                <a:cs typeface="Arial"/>
              </a:rPr>
              <a:t>Betrokken</a:t>
            </a:r>
            <a:r>
              <a:rPr lang="en-US">
                <a:cs typeface="Arial"/>
              </a:rPr>
              <a:t> &amp; </a:t>
            </a:r>
            <a:r>
              <a:rPr lang="en-US" err="1">
                <a:cs typeface="Arial"/>
              </a:rPr>
              <a:t>Bevlogen</a:t>
            </a:r>
            <a:r>
              <a:rPr lang="en-US">
                <a:cs typeface="Arial"/>
              </a:rPr>
              <a:t> 2022-2026</a:t>
            </a:r>
          </a:p>
          <a:p>
            <a:pPr marL="215900" indent="-215900"/>
            <a:endParaRPr lang="en-US">
              <a:cs typeface="Arial"/>
            </a:endParaRPr>
          </a:p>
          <a:p>
            <a:pPr marL="215900" indent="-215900"/>
            <a:endParaRPr lang="en-US">
              <a:cs typeface="Arial"/>
            </a:endParaRPr>
          </a:p>
          <a:p>
            <a:pPr marL="215900" indent="-215900"/>
            <a:endParaRPr lang="en-US">
              <a:cs typeface="Arial"/>
            </a:endParaRPr>
          </a:p>
          <a:p>
            <a:pPr marL="0" indent="0">
              <a:buNone/>
            </a:pPr>
            <a:r>
              <a:rPr lang="nl-NL" i="1">
                <a:cs typeface="Arial"/>
              </a:rPr>
              <a:t>Niet de bewoners betrekken bij het beleid van de gemeente, maar de gemeente betrekken bij de ideeën en initiatieven van de bewoners</a:t>
            </a:r>
            <a:endParaRPr lang="en-US" i="1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D6D7D9-D1E3-EE1F-5FBA-E2783E1EC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363" y="313465"/>
            <a:ext cx="3023275" cy="429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97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5F793-0B6F-F0DE-7487-49D75807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259" y="2285619"/>
            <a:ext cx="8802000" cy="593252"/>
          </a:xfrm>
        </p:spPr>
        <p:txBody>
          <a:bodyPr/>
          <a:lstStyle/>
          <a:p>
            <a:r>
              <a:rPr lang="en-US">
                <a:cs typeface="Arial"/>
              </a:rPr>
              <a:t>De </a:t>
            </a:r>
            <a:r>
              <a:rPr lang="en-US" err="1">
                <a:cs typeface="Arial"/>
              </a:rPr>
              <a:t>WijDeventer</a:t>
            </a:r>
            <a:r>
              <a:rPr lang="en-US">
                <a:cs typeface="Arial"/>
              </a:rPr>
              <a:t> aanpak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618D6-BC6E-F582-78F3-178002D54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3259" y="3085363"/>
            <a:ext cx="8802000" cy="297917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>
                <a:ea typeface="+mn-lt"/>
                <a:cs typeface="+mn-lt"/>
              </a:rPr>
              <a:t>Bewoners brengen samen verandering teweeg in eigen straat, buurt, wijk of dorp </a:t>
            </a:r>
            <a:r>
              <a:rPr lang="en-US">
                <a:ea typeface="+mn-lt"/>
                <a:cs typeface="+mn-lt"/>
              </a:rPr>
              <a:t> </a:t>
            </a:r>
            <a:endParaRPr lang="nl-NL">
              <a:ea typeface="+mn-lt"/>
              <a:cs typeface="+mn-lt"/>
            </a:endParaRPr>
          </a:p>
          <a:p>
            <a:pPr marL="215900" indent="-215900">
              <a:lnSpc>
                <a:spcPct val="100000"/>
              </a:lnSpc>
            </a:pPr>
            <a:endParaRPr lang="en-US">
              <a:ea typeface="+mn-lt"/>
              <a:cs typeface="+mn-lt"/>
            </a:endParaRPr>
          </a:p>
          <a:p>
            <a:pPr marL="215900" indent="-215900"/>
            <a:r>
              <a:rPr lang="nl-NL">
                <a:ea typeface="+mn-lt"/>
                <a:cs typeface="+mn-lt"/>
              </a:rPr>
              <a:t>Aanpak eenvoudig en slagvaardig</a:t>
            </a:r>
            <a:endParaRPr lang="en-US">
              <a:ea typeface="+mn-lt"/>
              <a:cs typeface="+mn-lt"/>
            </a:endParaRPr>
          </a:p>
          <a:p>
            <a:pPr marL="215900" indent="-215900"/>
            <a:r>
              <a:rPr lang="nl-NL">
                <a:ea typeface="+mn-lt"/>
                <a:cs typeface="+mn-lt"/>
              </a:rPr>
              <a:t>Krachten, talenten en de potentie van bewoners vormen een belangrijke basis</a:t>
            </a:r>
            <a:endParaRPr lang="en-US">
              <a:ea typeface="+mn-lt"/>
              <a:cs typeface="+mn-lt"/>
            </a:endParaRPr>
          </a:p>
          <a:p>
            <a:pPr marL="215900" indent="-215900"/>
            <a:r>
              <a:rPr lang="nl-NL">
                <a:ea typeface="+mn-lt"/>
                <a:cs typeface="+mn-lt"/>
              </a:rPr>
              <a:t>Eigen wijkbudget</a:t>
            </a:r>
            <a:endParaRPr lang="en-US">
              <a:ea typeface="+mn-lt"/>
              <a:cs typeface="+mn-lt"/>
            </a:endParaRPr>
          </a:p>
          <a:p>
            <a:pPr marL="215900" indent="-215900"/>
            <a:r>
              <a:rPr lang="nl-NL">
                <a:ea typeface="+mn-lt"/>
                <a:cs typeface="+mn-lt"/>
              </a:rPr>
              <a:t>Duidelijkheid over verwachtingen</a:t>
            </a:r>
            <a:endParaRPr lang="en-US">
              <a:ea typeface="+mn-lt"/>
              <a:cs typeface="+mn-lt"/>
            </a:endParaRPr>
          </a:p>
          <a:p>
            <a:pPr marL="215900" indent="-215900"/>
            <a:r>
              <a:rPr lang="nl-NL">
                <a:ea typeface="+mn-lt"/>
                <a:cs typeface="+mn-lt"/>
              </a:rPr>
              <a:t>Betrokken wethouders en raadsleden</a:t>
            </a:r>
            <a:endParaRPr lang="en-US">
              <a:ea typeface="+mn-lt"/>
              <a:cs typeface="+mn-lt"/>
            </a:endParaRPr>
          </a:p>
          <a:p>
            <a:pPr marL="215900" indent="-215900"/>
            <a:r>
              <a:rPr lang="nl-NL">
                <a:ea typeface="+mn-lt"/>
                <a:cs typeface="+mn-lt"/>
              </a:rPr>
              <a:t>Toegewijde medewerkers</a:t>
            </a:r>
            <a:endParaRPr lang="en-US">
              <a:ea typeface="+mn-lt"/>
              <a:cs typeface="+mn-lt"/>
            </a:endParaRPr>
          </a:p>
          <a:p>
            <a:pPr marL="215900" indent="-215900"/>
            <a:r>
              <a:rPr lang="nl-NL">
                <a:ea typeface="+mn-lt"/>
                <a:cs typeface="+mn-lt"/>
              </a:rPr>
              <a:t>Ondersteunende en faciliterende rol gemeente en partners</a:t>
            </a:r>
            <a:endParaRPr lang="en-US"/>
          </a:p>
          <a:p>
            <a:pPr marL="215900" indent="-215900">
              <a:lnSpc>
                <a:spcPct val="100000"/>
              </a:lnSpc>
            </a:pPr>
            <a:endParaRPr lang="en-US"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FF024D-2E22-D208-A544-4846B5433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922" y="345902"/>
            <a:ext cx="3264448" cy="2332183"/>
          </a:xfrm>
          <a:prstGeom prst="rect">
            <a:avLst/>
          </a:prstGeom>
        </p:spPr>
      </p:pic>
      <p:pic>
        <p:nvPicPr>
          <p:cNvPr id="5" name="Graphic 4" descr="Pen met effen opvulling">
            <a:extLst>
              <a:ext uri="{FF2B5EF4-FFF2-40B4-BE49-F238E27FC236}">
                <a16:creationId xmlns:a16="http://schemas.microsoft.com/office/drawing/2014/main" id="{CDC13DD9-D0B4-EB34-2E0A-AEF1A2399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67520" y="2387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67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7A974-50BE-EE78-6F32-4DBB010AE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Samenwerken</a:t>
            </a:r>
            <a:r>
              <a:rPr lang="en-US">
                <a:cs typeface="Arial"/>
              </a:rPr>
              <a:t> in de </a:t>
            </a:r>
            <a:r>
              <a:rPr lang="en-US" err="1">
                <a:cs typeface="Arial"/>
              </a:rPr>
              <a:t>wijk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0757A-4746-92AA-F3C5-CADD3A3F0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3259" y="2470683"/>
            <a:ext cx="8802000" cy="2979174"/>
          </a:xfrm>
        </p:spPr>
        <p:txBody>
          <a:bodyPr vert="horz" lIns="0" tIns="0" rIns="0" bIns="0" rtlCol="0" anchor="t">
            <a:noAutofit/>
          </a:bodyPr>
          <a:lstStyle/>
          <a:p>
            <a:pPr marL="215900" indent="-215900"/>
            <a:r>
              <a:rPr lang="nl-NL" sz="1800">
                <a:cs typeface="Arial"/>
              </a:rPr>
              <a:t>Woningcorporaties</a:t>
            </a:r>
          </a:p>
          <a:p>
            <a:pPr marL="215900" indent="-215900"/>
            <a:r>
              <a:rPr lang="nl-NL" sz="1800">
                <a:cs typeface="Arial"/>
              </a:rPr>
              <a:t>Politie</a:t>
            </a:r>
          </a:p>
          <a:p>
            <a:pPr marL="215900" indent="-215900"/>
            <a:r>
              <a:rPr lang="nl-NL" sz="1800">
                <a:cs typeface="Arial"/>
              </a:rPr>
              <a:t>Toezicht en Handhaving</a:t>
            </a:r>
            <a:endParaRPr lang="nl-NL"/>
          </a:p>
          <a:p>
            <a:pPr marL="215900" indent="-215900"/>
            <a:r>
              <a:rPr lang="nl-NL" sz="1800">
                <a:cs typeface="Arial"/>
              </a:rPr>
              <a:t>Raster Welzijn </a:t>
            </a:r>
          </a:p>
          <a:p>
            <a:pPr marL="215900" indent="-215900"/>
            <a:r>
              <a:rPr lang="nl-NL" sz="1800">
                <a:cs typeface="Arial"/>
              </a:rPr>
              <a:t>Voor Elkaar-teams</a:t>
            </a:r>
            <a:endParaRPr lang="nl-NL"/>
          </a:p>
          <a:p>
            <a:pPr marL="215900" indent="-215900"/>
            <a:endParaRPr lang="nl-NL" sz="1800">
              <a:cs typeface="Arial" panose="020B0604020202020204"/>
            </a:endParaRPr>
          </a:p>
          <a:p>
            <a:pPr marL="215900" indent="-215900"/>
            <a:endParaRPr lang="nl-NL" sz="1800">
              <a:cs typeface="Arial" panose="020B06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F49D4-C59F-C681-B7B9-DCDDB5B7D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250" y="586509"/>
            <a:ext cx="3048956" cy="524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47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E630-71D3-F0F0-40A7-D518281E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259" y="1630300"/>
            <a:ext cx="8802000" cy="593252"/>
          </a:xfrm>
        </p:spPr>
        <p:txBody>
          <a:bodyPr/>
          <a:lstStyle/>
          <a:p>
            <a:r>
              <a:rPr lang="en-US">
                <a:cs typeface="Arial"/>
              </a:rPr>
              <a:t>Wat </a:t>
            </a:r>
            <a:r>
              <a:rPr lang="en-US" err="1">
                <a:cs typeface="Arial"/>
              </a:rPr>
              <a:t>levert</a:t>
            </a:r>
            <a:r>
              <a:rPr lang="en-US">
                <a:cs typeface="Arial"/>
              </a:rPr>
              <a:t> het op?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0DA03-C2EB-C57E-A696-82747AE60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3259" y="1924814"/>
            <a:ext cx="8802000" cy="2979174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/>
            <a:endParaRPr lang="nl-NL" sz="1800" dirty="0">
              <a:cs typeface="Arial"/>
            </a:endParaRPr>
          </a:p>
          <a:p>
            <a:pPr marL="285750" indent="-285750"/>
            <a:r>
              <a:rPr lang="nl-NL" sz="1800" dirty="0">
                <a:cs typeface="Arial"/>
              </a:rPr>
              <a:t>Betrokken bewoners</a:t>
            </a:r>
            <a:endParaRPr lang="en-US" sz="1800" dirty="0">
              <a:cs typeface="Arial"/>
            </a:endParaRPr>
          </a:p>
          <a:p>
            <a:pPr marL="285750" indent="-285750"/>
            <a:r>
              <a:rPr lang="nl-NL" sz="1800" dirty="0">
                <a:cs typeface="Arial"/>
              </a:rPr>
              <a:t>Sociale netwerken van bewoners</a:t>
            </a:r>
            <a:endParaRPr lang="en-US" sz="1800" dirty="0">
              <a:cs typeface="Arial"/>
            </a:endParaRPr>
          </a:p>
          <a:p>
            <a:pPr marL="285750" indent="-285750"/>
            <a:r>
              <a:rPr lang="nl-NL" sz="1800" dirty="0">
                <a:cs typeface="Arial"/>
              </a:rPr>
              <a:t>Eigenaarschap en trots op de wijk</a:t>
            </a:r>
            <a:endParaRPr lang="en-US" sz="1800" dirty="0">
              <a:cs typeface="Arial"/>
            </a:endParaRPr>
          </a:p>
          <a:p>
            <a:pPr marL="285750" indent="-285750"/>
            <a:r>
              <a:rPr lang="nl-NL" sz="1800" dirty="0">
                <a:cs typeface="Arial"/>
              </a:rPr>
              <a:t>Grotere ervaren leefbaarheid (sociaal en fysiek)</a:t>
            </a:r>
            <a:endParaRPr lang="en-US" sz="1800" dirty="0">
              <a:cs typeface="Arial"/>
            </a:endParaRPr>
          </a:p>
          <a:p>
            <a:pPr marL="285750" indent="-285750"/>
            <a:endParaRPr lang="nl-NL" sz="1800" dirty="0">
              <a:cs typeface="Arial"/>
            </a:endParaRPr>
          </a:p>
          <a:p>
            <a:pPr marL="0" indent="0">
              <a:buNone/>
            </a:pPr>
            <a:endParaRPr lang="nl-NL" sz="1800" dirty="0">
              <a:cs typeface="Arial"/>
            </a:endParaRPr>
          </a:p>
          <a:p>
            <a:pPr marL="0" indent="0">
              <a:buNone/>
            </a:pPr>
            <a:endParaRPr lang="nl-NL" sz="1800" dirty="0">
              <a:cs typeface="Arial"/>
            </a:endParaRPr>
          </a:p>
          <a:p>
            <a:pPr marL="215900" indent="-215900"/>
            <a:endParaRPr lang="en-US" dirty="0"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778A9B-89F5-CA17-7986-704C4C381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82" y="3999344"/>
            <a:ext cx="3777674" cy="2124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58054C-D170-CDC6-712D-92B2196EF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018" y="4008580"/>
            <a:ext cx="2997201" cy="2124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685E38-BB8C-5567-BCDB-69ECA87A6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853" y="4017815"/>
            <a:ext cx="3759202" cy="21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30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21540-0ACA-DFA4-A3EF-714EB3694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202" y="1836884"/>
            <a:ext cx="8802000" cy="593252"/>
          </a:xfrm>
        </p:spPr>
        <p:txBody>
          <a:bodyPr/>
          <a:lstStyle/>
          <a:p>
            <a:r>
              <a:rPr lang="en-US" dirty="0" err="1">
                <a:cs typeface="Arial"/>
              </a:rPr>
              <a:t>Voorbeelden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uit</a:t>
            </a:r>
            <a:r>
              <a:rPr lang="en-US" dirty="0">
                <a:cs typeface="Arial"/>
              </a:rPr>
              <a:t> de </a:t>
            </a:r>
            <a:r>
              <a:rPr lang="en-US" dirty="0" err="1">
                <a:cs typeface="Arial"/>
              </a:rPr>
              <a:t>wijken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1C2ED-A7C7-F753-87CB-2A065940E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202" y="2430136"/>
            <a:ext cx="6022515" cy="297917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dirty="0">
                <a:cs typeface="Arial"/>
              </a:rPr>
              <a:t>		</a:t>
            </a:r>
          </a:p>
          <a:p>
            <a:r>
              <a:rPr lang="en-US" sz="1800" dirty="0" err="1">
                <a:cs typeface="Arial"/>
              </a:rPr>
              <a:t>Buurtkamer</a:t>
            </a:r>
            <a:r>
              <a:rPr lang="en-US" sz="1800" dirty="0">
                <a:cs typeface="Arial"/>
              </a:rPr>
              <a:t> ‘De Koning’ - </a:t>
            </a:r>
            <a:r>
              <a:rPr lang="nl-NL" sz="1800" dirty="0">
                <a:hlinkClick r:id="rId3"/>
              </a:rPr>
              <a:t>(8) Facebook</a:t>
            </a:r>
            <a:r>
              <a:rPr lang="en-US" sz="1800" dirty="0">
                <a:cs typeface="Arial"/>
              </a:rPr>
              <a:t>              	</a:t>
            </a:r>
          </a:p>
          <a:p>
            <a:r>
              <a:rPr lang="en-US" sz="1800" dirty="0" err="1">
                <a:cs typeface="Arial"/>
              </a:rPr>
              <a:t>Worpse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Weelde</a:t>
            </a:r>
            <a:r>
              <a:rPr lang="en-US" sz="1800" dirty="0">
                <a:cs typeface="Arial"/>
              </a:rPr>
              <a:t> - </a:t>
            </a:r>
            <a:r>
              <a:rPr lang="nl-NL" sz="1800" dirty="0">
                <a:hlinkClick r:id="rId4"/>
              </a:rPr>
              <a:t>Homepage - </a:t>
            </a:r>
            <a:r>
              <a:rPr lang="nl-NL" sz="1800" dirty="0" err="1">
                <a:hlinkClick r:id="rId4"/>
              </a:rPr>
              <a:t>Worpse</a:t>
            </a:r>
            <a:r>
              <a:rPr lang="nl-NL" sz="1800" dirty="0">
                <a:hlinkClick r:id="rId4"/>
              </a:rPr>
              <a:t> Weelde</a:t>
            </a:r>
            <a:r>
              <a:rPr lang="en-US" sz="1800" dirty="0">
                <a:cs typeface="Arial"/>
              </a:rPr>
              <a:t>	</a:t>
            </a:r>
            <a:endParaRPr lang="en-US" sz="1800" dirty="0"/>
          </a:p>
          <a:p>
            <a:r>
              <a:rPr lang="en-US" sz="1800" dirty="0" err="1">
                <a:cs typeface="Arial"/>
              </a:rPr>
              <a:t>Schalkhaar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helpt</a:t>
            </a:r>
            <a:r>
              <a:rPr lang="en-US" sz="1800" dirty="0">
                <a:cs typeface="Arial"/>
              </a:rPr>
              <a:t> Elkaar - </a:t>
            </a:r>
            <a:r>
              <a:rPr lang="nl-NL" sz="1800" dirty="0">
                <a:hlinkClick r:id="rId5"/>
              </a:rPr>
              <a:t>Schalkhaar Helpt Elkaar</a:t>
            </a:r>
            <a:endParaRPr lang="en-US" sz="1800" dirty="0">
              <a:cs typeface="Arial"/>
            </a:endParaRPr>
          </a:p>
          <a:p>
            <a:pPr marL="215900" indent="-215900"/>
            <a:endParaRPr lang="en-US" dirty="0">
              <a:cs typeface="Arial"/>
            </a:endParaRPr>
          </a:p>
          <a:p>
            <a:pPr marL="215900" indent="-215900"/>
            <a:endParaRPr lang="en-US" dirty="0">
              <a:cs typeface="Arial"/>
            </a:endParaRPr>
          </a:p>
          <a:p>
            <a:pPr marL="215900" indent="-215900"/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476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CBD46-4F5E-2F00-6BD0-E27F729AA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Met </a:t>
            </a:r>
            <a:r>
              <a:rPr lang="en-US" err="1">
                <a:cs typeface="Arial"/>
              </a:rPr>
              <a:t>elkaar</a:t>
            </a:r>
            <a:r>
              <a:rPr lang="en-US">
                <a:cs typeface="Arial"/>
              </a:rPr>
              <a:t> in flits-</a:t>
            </a:r>
            <a:r>
              <a:rPr lang="en-US" err="1">
                <a:cs typeface="Arial"/>
              </a:rPr>
              <a:t>gesprek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115B1-4A75-A658-BE47-FB5BBAB91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15900" indent="-215900"/>
            <a:r>
              <a:rPr lang="en-US">
                <a:cs typeface="Arial"/>
              </a:rPr>
              <a:t>Wat </a:t>
            </a:r>
            <a:r>
              <a:rPr lang="en-US" err="1">
                <a:cs typeface="Arial"/>
              </a:rPr>
              <a:t>valt</a:t>
            </a:r>
            <a:r>
              <a:rPr lang="en-US">
                <a:cs typeface="Arial"/>
              </a:rPr>
              <a:t> je op </a:t>
            </a:r>
            <a:r>
              <a:rPr lang="en-US" err="1">
                <a:cs typeface="Arial"/>
              </a:rPr>
              <a:t>aan</a:t>
            </a:r>
            <a:r>
              <a:rPr lang="en-US">
                <a:cs typeface="Arial"/>
              </a:rPr>
              <a:t> de </a:t>
            </a:r>
            <a:r>
              <a:rPr lang="en-US" err="1">
                <a:cs typeface="Arial"/>
              </a:rPr>
              <a:t>WijDeventer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aanpak</a:t>
            </a:r>
            <a:r>
              <a:rPr lang="en-US">
                <a:cs typeface="Arial"/>
              </a:rPr>
              <a:t>?</a:t>
            </a:r>
          </a:p>
          <a:p>
            <a:pPr marL="215900" indent="-215900"/>
            <a:r>
              <a:rPr lang="en-US">
                <a:cs typeface="Arial"/>
              </a:rPr>
              <a:t>Wat neem je mee </a:t>
            </a:r>
            <a:r>
              <a:rPr lang="en-US" err="1">
                <a:cs typeface="Arial"/>
              </a:rPr>
              <a:t>naar</a:t>
            </a:r>
            <a:r>
              <a:rPr lang="en-US">
                <a:cs typeface="Arial"/>
              </a:rPr>
              <a:t> je eigen </a:t>
            </a:r>
            <a:r>
              <a:rPr lang="en-US" err="1">
                <a:cs typeface="Arial"/>
              </a:rPr>
              <a:t>gemeente</a:t>
            </a:r>
            <a:r>
              <a:rPr lang="en-US">
                <a:cs typeface="Arial"/>
              </a:rPr>
              <a:t>?</a:t>
            </a:r>
          </a:p>
          <a:p>
            <a:pPr marL="215900" indent="-215900"/>
            <a:endParaRPr lang="en-US">
              <a:cs typeface="Arial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6FE3F2F-2296-9DED-31E4-4BE53F880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487" y="3570429"/>
            <a:ext cx="6170883" cy="206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87048"/>
      </p:ext>
    </p:extLst>
  </p:cSld>
  <p:clrMapOvr>
    <a:masterClrMapping/>
  </p:clrMapOvr>
</p:sld>
</file>

<file path=ppt/theme/theme1.xml><?xml version="1.0" encoding="utf-8"?>
<a:theme xmlns:a="http://schemas.openxmlformats.org/drawingml/2006/main" name="DIA-INDELINGEN">
  <a:themeElements>
    <a:clrScheme name="Aangepast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6AF"/>
      </a:accent1>
      <a:accent2>
        <a:srgbClr val="ED7D31"/>
      </a:accent2>
      <a:accent3>
        <a:srgbClr val="A5A5A5"/>
      </a:accent3>
      <a:accent4>
        <a:srgbClr val="FFC000"/>
      </a:accent4>
      <a:accent5>
        <a:srgbClr val="0076AF"/>
      </a:accent5>
      <a:accent6>
        <a:srgbClr val="70AD47"/>
      </a:accent6>
      <a:hlink>
        <a:srgbClr val="0076AF"/>
      </a:hlink>
      <a:folHlink>
        <a:srgbClr val="0076A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25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lege Deventer presentatie.potx" id="{27DFA3C5-D997-4313-8EF9-494B2FB25FF3}" vid="{D6B16283-2EF0-4B64-A9FB-6A6E370D64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8b9f9cac66945448abed9f71f009dbb xmlns="5ed9877c-a581-4620-9b18-e7bde829f7f4">
      <Terms xmlns="http://schemas.microsoft.com/office/infopath/2007/PartnerControls">
        <TermInfo xmlns="http://schemas.microsoft.com/office/infopath/2007/PartnerControls">
          <TermName xmlns="http://schemas.microsoft.com/office/infopath/2007/PartnerControls">8.0 - Volkshuisvesting, ruimtelijke ordening en stedelijke vernieuwing</TermName>
          <TermId xmlns="http://schemas.microsoft.com/office/infopath/2007/PartnerControls">bb39fdfa-bdc7-47c4-a39b-4a434db5def0</TermId>
        </TermInfo>
      </Terms>
    </e8b9f9cac66945448abed9f71f009dbb>
    <l72b65e41614461b9b237d2ca8dc3bfa xmlns="5ed9877c-a581-4620-9b18-e7bde829f7f4">
      <Terms xmlns="http://schemas.microsoft.com/office/infopath/2007/PartnerControls">
        <TermInfo xmlns="http://schemas.microsoft.com/office/infopath/2007/PartnerControls">
          <TermName xmlns="http://schemas.microsoft.com/office/infopath/2007/PartnerControls">NL-DvGD</TermName>
          <TermId xmlns="http://schemas.microsoft.com/office/infopath/2007/PartnerControls">e13875df-7832-4475-b0b1-827f938ffd5f</TermId>
        </TermInfo>
      </Terms>
    </l72b65e41614461b9b237d2ca8dc3bfa>
    <TaxCatchAll xmlns="5ed9877c-a581-4620-9b18-e7bde829f7f4">
      <Value>10</Value>
      <Value>5</Value>
      <Value>3</Value>
      <Value>1</Value>
      <Value>7</Value>
    </TaxCatchAll>
    <Sitenaam xmlns="5ed9877c-a581-4620-9b18-e7bde829f7f4">/sites/dev-team-wijdeventer</Sitenaam>
    <ge0bf3e4aade45a29e5e49763c92758f xmlns="5ed9877c-a581-4620-9b18-e7bde829f7f4">
      <Terms xmlns="http://schemas.microsoft.com/office/infopath/2007/PartnerControls">
        <TermInfo xmlns="http://schemas.microsoft.com/office/infopath/2007/PartnerControls">
          <TermName xmlns="http://schemas.microsoft.com/office/infopath/2007/PartnerControls">Vertrouwelijk</TermName>
          <TermId xmlns="http://schemas.microsoft.com/office/infopath/2007/PartnerControls">0f064123-b7de-4c6e-a147-f08c0e2b2389</TermId>
        </TermInfo>
      </Terms>
    </ge0bf3e4aade45a29e5e49763c92758f>
    <h094006d2ad9401f9b7d73498d7056c6 xmlns="5ed9877c-a581-4620-9b18-e7bde829f7f4">
      <Terms xmlns="http://schemas.microsoft.com/office/infopath/2007/PartnerControls">
        <TermInfo xmlns="http://schemas.microsoft.com/office/infopath/2007/PartnerControls">
          <TermName xmlns="http://schemas.microsoft.com/office/infopath/2007/PartnerControls">Nederlands</TermName>
          <TermId xmlns="http://schemas.microsoft.com/office/infopath/2007/PartnerControls">519689bf-6b82-4ac4-acfb-f627d324f32a</TermId>
        </TermInfo>
      </Terms>
    </h094006d2ad9401f9b7d73498d7056c6>
    <c9555a5d75ea45459c485b5bc5619d47 xmlns="5ed9877c-a581-4620-9b18-e7bde829f7f4">
      <Terms xmlns="http://schemas.microsoft.com/office/infopath/2007/PartnerControls">
        <TermInfo xmlns="http://schemas.microsoft.com/office/infopath/2007/PartnerControls">
          <TermName xmlns="http://schemas.microsoft.com/office/infopath/2007/PartnerControls">DEV-IBL</TermName>
          <TermId xmlns="http://schemas.microsoft.com/office/infopath/2007/PartnerControls">db8a7568-1c14-428e-aea7-3e4a04632670</TermId>
        </TermInfo>
      </Terms>
    </c9555a5d75ea45459c485b5bc5619d47>
    <pd50c43e94894024a73443235b9c5599 xmlns="5ed9877c-a581-4620-9b18-e7bde829f7f4">
      <Terms xmlns="http://schemas.microsoft.com/office/infopath/2007/PartnerControls"/>
    </pd50c43e94894024a73443235b9c5599>
    <Ontstaanscontext xmlns="5ed9877c-a581-4620-9b18-e7bde829f7f4">Sick Arend</Ontstaanscontext>
    <jf3007396e7347cea609257d9eaa4ca6 xmlns="5ed9877c-a581-4620-9b18-e7bde829f7f4">
      <Terms xmlns="http://schemas.microsoft.com/office/infopath/2007/PartnerControls"/>
    </jf3007396e7347cea609257d9eaa4ca6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amdocument" ma:contentTypeID="0x010100796D4016EE60FA4C9E90C002ACC10638001D868766DC64504BBDA859BD3E042E68" ma:contentTypeVersion="39" ma:contentTypeDescription="" ma:contentTypeScope="" ma:versionID="49b433683d5cbb93d8e6914a3a54bf86">
  <xsd:schema xmlns:xsd="http://www.w3.org/2001/XMLSchema" xmlns:xs="http://www.w3.org/2001/XMLSchema" xmlns:p="http://schemas.microsoft.com/office/2006/metadata/properties" xmlns:ns2="5ed9877c-a581-4620-9b18-e7bde829f7f4" xmlns:ns3="2b7f2cba-d880-4fa5-a9c2-3fe0d7c35e13" targetNamespace="http://schemas.microsoft.com/office/2006/metadata/properties" ma:root="true" ma:fieldsID="a73e995c6d1f2a637af1d8b60b3f2143" ns2:_="" ns3:_="">
    <xsd:import namespace="5ed9877c-a581-4620-9b18-e7bde829f7f4"/>
    <xsd:import namespace="2b7f2cba-d880-4fa5-a9c2-3fe0d7c35e13"/>
    <xsd:element name="properties">
      <xsd:complexType>
        <xsd:sequence>
          <xsd:element name="documentManagement">
            <xsd:complexType>
              <xsd:all>
                <xsd:element ref="ns2:Ontstaanscontext" minOccurs="0"/>
                <xsd:element ref="ns2:Sitenaam" minOccurs="0"/>
                <xsd:element ref="ns2:ge0bf3e4aade45a29e5e49763c92758f" minOccurs="0"/>
                <xsd:element ref="ns2:jf3007396e7347cea609257d9eaa4ca6" minOccurs="0"/>
                <xsd:element ref="ns2:e8b9f9cac66945448abed9f71f009dbb" minOccurs="0"/>
                <xsd:element ref="ns2:l72b65e41614461b9b237d2ca8dc3bfa" minOccurs="0"/>
                <xsd:element ref="ns2:TaxCatchAll" minOccurs="0"/>
                <xsd:element ref="ns2:h094006d2ad9401f9b7d73498d7056c6" minOccurs="0"/>
                <xsd:element ref="ns2:pd50c43e94894024a73443235b9c5599" minOccurs="0"/>
                <xsd:element ref="ns2:c9555a5d75ea45459c485b5bc5619d47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d9877c-a581-4620-9b18-e7bde829f7f4" elementFormDefault="qualified">
    <xsd:import namespace="http://schemas.microsoft.com/office/2006/documentManagement/types"/>
    <xsd:import namespace="http://schemas.microsoft.com/office/infopath/2007/PartnerControls"/>
    <xsd:element name="Ontstaanscontext" ma:index="8" nillable="true" ma:displayName="Ontstaanscontext" ma:default="Sick Arend" ma:description="Voor een projectsite de naam van de projectleider, voor teamsite een teamleider, programma-site een programmaleider, werkomgeving de naam van de eigenaar." ma:internalName="Ontstaanscontext" ma:readOnly="false">
      <xsd:simpleType>
        <xsd:restriction base="dms:Text">
          <xsd:maxLength value="255"/>
        </xsd:restriction>
      </xsd:simpleType>
    </xsd:element>
    <xsd:element name="Sitenaam" ma:index="10" nillable="true" ma:displayName="SiteURL" ma:default="/sites/dev-team-wijdeventer" ma:description="Geef hier de naam aan van site zoals die in de URL is opgenomen." ma:hidden="true" ma:internalName="Sitenaam" ma:readOnly="false">
      <xsd:simpleType>
        <xsd:restriction base="dms:Text">
          <xsd:maxLength value="255"/>
        </xsd:restriction>
      </xsd:simpleType>
    </xsd:element>
    <xsd:element name="ge0bf3e4aade45a29e5e49763c92758f" ma:index="11" nillable="true" ma:taxonomy="true" ma:internalName="ge0bf3e4aade45a29e5e49763c92758f" ma:taxonomyFieldName="Vertrouwelijkheid" ma:displayName="Vertrouwelijkheidsniveau" ma:readOnly="false" ma:default="28;#Vertrouwelijk|0f064123-b7de-4c6e-a147-f08c0e2b2389" ma:fieldId="{0e0bf3e4-aade-45a2-9e5e-49763c92758f}" ma:sspId="6ff162f9-bf57-4ff8-9921-ebf521560e7a" ma:termSetId="36d4dbb1-8162-4df7-926f-7eb4a1653e0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f3007396e7347cea609257d9eaa4ca6" ma:index="12" nillable="true" ma:taxonomy="true" ma:internalName="jf3007396e7347cea609257d9eaa4ca6" ma:taxonomyFieldName="Documentstatus" ma:displayName="Documentstatus" ma:readOnly="false" ma:fieldId="{3f300739-6e73-47ce-a609-257d9eaa4ca6}" ma:sspId="6ff162f9-bf57-4ff8-9921-ebf521560e7a" ma:termSetId="df263a78-4b63-4c83-a7ac-21294fe37c8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8b9f9cac66945448abed9f71f009dbb" ma:index="13" nillable="true" ma:taxonomy="true" ma:internalName="e8b9f9cac66945448abed9f71f009dbb" ma:taxonomyFieldName="Classificatie" ma:displayName="Classificatie" ma:readOnly="false" ma:default="70;#8.0 - Volkshuisvesting, ruimtelijke ordening en stedelijke vernieuwing|bb39fdfa-bdc7-47c4-a39b-4a434db5def0" ma:fieldId="{e8b9f9ca-c669-4544-8abe-d9f71f009dbb}" ma:sspId="6ff162f9-bf57-4ff8-9921-ebf521560e7a" ma:termSetId="25037ff8-8bfd-471d-9dee-4d1c3613d06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72b65e41614461b9b237d2ca8dc3bfa" ma:index="14" nillable="true" ma:taxonomy="true" ma:internalName="l72b65e41614461b9b237d2ca8dc3bfa" ma:taxonomyFieldName="Identificatiekenmerk" ma:displayName="Identificatiekenmerk" ma:readOnly="false" ma:default="8;#NL-DvGD|e13875df-7832-4475-b0b1-827f938ffd5f" ma:fieldId="{572b65e4-1614-461b-9b23-7d2ca8dc3bfa}" ma:sspId="6ff162f9-bf57-4ff8-9921-ebf521560e7a" ma:termSetId="22d16020-4180-46cd-aecb-b536b6cd527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3de4b4bd-d6fc-4586-a93a-ff78a126f833}" ma:internalName="TaxCatchAll" ma:readOnly="false" ma:showField="CatchAllData" ma:web="5ed9877c-a581-4620-9b18-e7bde829f7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094006d2ad9401f9b7d73498d7056c6" ma:index="16" nillable="true" ma:taxonomy="true" ma:internalName="h094006d2ad9401f9b7d73498d7056c6" ma:taxonomyFieldName="Documenttaal" ma:displayName="Documenttaal" ma:readOnly="false" ma:default="-1;#Nederlands|519689bf-6b82-4ac4-acfb-f627d324f32a" ma:fieldId="{1094006d-2ad9-401f-9b7d-73498d7056c6}" ma:sspId="6ff162f9-bf57-4ff8-9921-ebf521560e7a" ma:termSetId="37a38ab8-7bb6-40c5-82f3-f62a9099af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d50c43e94894024a73443235b9c5599" ma:index="17" nillable="true" ma:taxonomy="true" ma:internalName="pd50c43e94894024a73443235b9c5599" ma:taxonomyFieldName="Documenttype" ma:displayName="Documenttype" ma:readOnly="false" ma:fieldId="{9d50c43e-9489-4024-a734-43235b9c5599}" ma:sspId="6ff162f9-bf57-4ff8-9921-ebf521560e7a" ma:termSetId="9e378132-0a24-4983-9c6e-8d7bbbefb72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9555a5d75ea45459c485b5bc5619d47" ma:index="18" nillable="true" ma:taxonomy="true" ma:internalName="c9555a5d75ea45459c485b5bc5619d47" ma:taxonomyFieldName="Organisatie" ma:displayName="Organisatie" ma:readOnly="false" ma:default="54;#DEV-IBL|db8a7568-1c14-428e-aea7-3e4a04632670" ma:fieldId="{c9555a5d-75ea-4545-9c48-5b5bc5619d47}" ma:sspId="6ff162f9-bf57-4ff8-9921-ebf521560e7a" ma:termSetId="4b9568b4-c90d-4062-992b-bc9aa4a2ee5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5" nillable="true" ma:displayName="Taxonomy Catch All Column1" ma:hidden="true" ma:list="{3de4b4bd-d6fc-4586-a93a-ff78a126f833}" ma:internalName="TaxCatchAllLabel" ma:readOnly="true" ma:showField="CatchAllDataLabel" ma:web="5ed9877c-a581-4620-9b18-e7bde829f7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7f2cba-d880-4fa5-a9c2-3fe0d7c35e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3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3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Inhou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267B5B-5428-4BA9-A239-AE87913A35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0C0F8F-C596-42BA-A9CD-1C43A1482F87}">
  <ds:schemaRefs>
    <ds:schemaRef ds:uri="2b7f2cba-d880-4fa5-a9c2-3fe0d7c35e13"/>
    <ds:schemaRef ds:uri="5ed9877c-a581-4620-9b18-e7bde829f7f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578F014-C08F-4A5D-BFA2-728BC7CAC63D}">
  <ds:schemaRefs>
    <ds:schemaRef ds:uri="2b7f2cba-d880-4fa5-a9c2-3fe0d7c35e13"/>
    <ds:schemaRef ds:uri="5ed9877c-a581-4620-9b18-e7bde829f7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68</TotalTime>
  <Words>283</Words>
  <Application>Microsoft Office PowerPoint</Application>
  <PresentationFormat>Breedbeeld</PresentationFormat>
  <Paragraphs>67</Paragraphs>
  <Slides>10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3" baseType="lpstr">
      <vt:lpstr>Arial</vt:lpstr>
      <vt:lpstr>Calibri</vt:lpstr>
      <vt:lpstr>DIA-INDELINGEN</vt:lpstr>
      <vt:lpstr>Workshop: Zelf doen!  De WijDeventer aanpak </vt:lpstr>
      <vt:lpstr>Welkom</vt:lpstr>
      <vt:lpstr>Programma</vt:lpstr>
      <vt:lpstr>Achtergrond WijDeventer</vt:lpstr>
      <vt:lpstr>De WijDeventer aanpak</vt:lpstr>
      <vt:lpstr>Samenwerken in de wijk</vt:lpstr>
      <vt:lpstr>Wat levert het op?</vt:lpstr>
      <vt:lpstr>Voorbeelden uit de wijken</vt:lpstr>
      <vt:lpstr>Met elkaar in flits-gesprek</vt:lpstr>
      <vt:lpstr> Vragen?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Sick, Arend</dc:creator>
  <cp:lastModifiedBy>Lagendijk, Esther</cp:lastModifiedBy>
  <cp:revision>6</cp:revision>
  <dcterms:created xsi:type="dcterms:W3CDTF">2022-10-26T13:38:31Z</dcterms:created>
  <dcterms:modified xsi:type="dcterms:W3CDTF">2025-04-01T14:16:03Z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0x010100796D4016EE60FA4C9E90C002ACC10638001D868766DC64504BBDA859BD3E042E68</vt:lpwstr>
  </property>
  <property fmtid="{D5CDD505-2E9C-101B-9397-08002B2CF9AE}" pid="3" name="Classificatie">
    <vt:lpwstr>5;#8.0 - Volkshuisvesting, ruimtelijke ordening en stedelijke vernieuwing|bb39fdfa-bdc7-47c4-a39b-4a434db5def0</vt:lpwstr>
  </property>
  <property fmtid="{D5CDD505-2E9C-101B-9397-08002B2CF9AE}" pid="4" name="Organisatie">
    <vt:lpwstr>3;#DEV-IBL|db8a7568-1c14-428e-aea7-3e4a04632670</vt:lpwstr>
  </property>
  <property fmtid="{D5CDD505-2E9C-101B-9397-08002B2CF9AE}" pid="5" name="Documenttaal">
    <vt:lpwstr>10;#Nederlands|519689bf-6b82-4ac4-acfb-f627d324f32a</vt:lpwstr>
  </property>
  <property fmtid="{D5CDD505-2E9C-101B-9397-08002B2CF9AE}" pid="6" name="Identificatiekenmerk">
    <vt:lpwstr>7;#NL-DvGD|e13875df-7832-4475-b0b1-827f938ffd5f</vt:lpwstr>
  </property>
  <property fmtid="{D5CDD505-2E9C-101B-9397-08002B2CF9AE}" pid="7" name="Vertrouwelijkheid">
    <vt:lpwstr>1;#Vertrouwelijk|0f064123-b7de-4c6e-a147-f08c0e2b2389</vt:lpwstr>
  </property>
  <property fmtid="{D5CDD505-2E9C-101B-9397-08002B2CF9AE}" pid="8" name="Documenttype">
    <vt:lpwstr/>
  </property>
  <property fmtid="{D5CDD505-2E9C-101B-9397-08002B2CF9AE}" pid="9" name="Documentstatus">
    <vt:lpwstr/>
  </property>
</Properties>
</file>